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021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0364" y="1000108"/>
            <a:ext cx="31734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ОПЕРАЦИОННЫЙ УСИЛИТЕЛЬ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00496" y="1142984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85728"/>
            <a:ext cx="530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Понятие «Операционный усилитель». Компаратор</a:t>
            </a:r>
            <a:endParaRPr lang="ru-RU" b="1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29597" t="24824" r="55244" b="57552"/>
          <a:stretch>
            <a:fillRect/>
          </a:stretch>
        </p:blipFill>
        <p:spPr bwMode="auto">
          <a:xfrm>
            <a:off x="357158" y="785794"/>
            <a:ext cx="371477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14810" y="857232"/>
            <a:ext cx="4544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Типичные значения для </a:t>
            </a:r>
            <a:r>
              <a:rPr lang="en-GB" dirty="0" smtClean="0"/>
              <a:t>E</a:t>
            </a:r>
            <a:r>
              <a:rPr lang="ru-RU" dirty="0" smtClean="0"/>
              <a:t>пит: </a:t>
            </a:r>
            <a:r>
              <a:rPr lang="ru-RU" dirty="0" smtClean="0"/>
              <a:t>1,3,5,7,10,</a:t>
            </a:r>
            <a:r>
              <a:rPr lang="ru-RU" b="1" dirty="0" smtClean="0"/>
              <a:t>15</a:t>
            </a:r>
            <a:r>
              <a:rPr lang="ru-RU" dirty="0" smtClean="0"/>
              <a:t> </a:t>
            </a:r>
            <a:r>
              <a:rPr lang="ru-RU" dirty="0" smtClean="0"/>
              <a:t>В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28883" t="42448" r="62040" b="54312"/>
          <a:stretch>
            <a:fillRect/>
          </a:stretch>
        </p:blipFill>
        <p:spPr bwMode="auto">
          <a:xfrm>
            <a:off x="4286248" y="1357298"/>
            <a:ext cx="214314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29388" y="1500174"/>
            <a:ext cx="241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-основная формула ОУ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33119" t="42448" r="65368" b="54312"/>
          <a:stretch>
            <a:fillRect/>
          </a:stretch>
        </p:blipFill>
        <p:spPr bwMode="auto">
          <a:xfrm>
            <a:off x="4429124" y="2214554"/>
            <a:ext cx="35719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857752" y="2357430"/>
            <a:ext cx="3542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Потенциал входа со значком «+»</a:t>
            </a: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2"/>
          <a:srcRect l="35540" t="42448" r="62645" b="54312"/>
          <a:stretch>
            <a:fillRect/>
          </a:stretch>
        </p:blipFill>
        <p:spPr bwMode="auto">
          <a:xfrm>
            <a:off x="4429124" y="3000372"/>
            <a:ext cx="42862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000628" y="3143248"/>
            <a:ext cx="3542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Потенциал входа со значком «-»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2"/>
          <a:srcRect l="28551" t="45386" r="61517" b="47271"/>
          <a:stretch>
            <a:fillRect/>
          </a:stretch>
        </p:blipFill>
        <p:spPr bwMode="auto">
          <a:xfrm>
            <a:off x="785786" y="4071942"/>
            <a:ext cx="185738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85720" y="4071942"/>
            <a:ext cx="504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Т.к.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786050" y="4071942"/>
            <a:ext cx="60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, где</a:t>
            </a:r>
            <a:endParaRPr lang="ru-RU" dirty="0"/>
          </a:p>
        </p:txBody>
      </p:sp>
      <p:pic>
        <p:nvPicPr>
          <p:cNvPr id="18" name="Рисунок 17"/>
          <p:cNvPicPr/>
          <p:nvPr/>
        </p:nvPicPr>
        <p:blipFill>
          <a:blip r:embed="rId2"/>
          <a:srcRect l="34281" t="48533" r="63809" b="47271"/>
          <a:stretch>
            <a:fillRect/>
          </a:stretch>
        </p:blipFill>
        <p:spPr bwMode="auto">
          <a:xfrm>
            <a:off x="3357554" y="4071942"/>
            <a:ext cx="35719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786182" y="4143380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Потенциал земли</a:t>
            </a:r>
            <a:endParaRPr lang="ru-RU" dirty="0"/>
          </a:p>
        </p:txBody>
      </p:sp>
      <p:pic>
        <p:nvPicPr>
          <p:cNvPr id="20" name="Рисунок 19"/>
          <p:cNvPicPr/>
          <p:nvPr/>
        </p:nvPicPr>
        <p:blipFill>
          <a:blip r:embed="rId2"/>
          <a:srcRect l="34281" t="48533" r="63809" b="47271"/>
          <a:stretch>
            <a:fillRect/>
          </a:stretch>
        </p:blipFill>
        <p:spPr bwMode="auto">
          <a:xfrm>
            <a:off x="3357554" y="4714884"/>
            <a:ext cx="35719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714744" y="478632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=0</a:t>
            </a:r>
            <a:endParaRPr lang="ru-RU" dirty="0"/>
          </a:p>
        </p:txBody>
      </p:sp>
      <p:sp>
        <p:nvSpPr>
          <p:cNvPr id="22" name="Правая фигурная скобка 21"/>
          <p:cNvSpPr/>
          <p:nvPr/>
        </p:nvSpPr>
        <p:spPr>
          <a:xfrm>
            <a:off x="5857884" y="4000504"/>
            <a:ext cx="142876" cy="14287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072198" y="4429132"/>
            <a:ext cx="2293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Формулы для </a:t>
            </a:r>
          </a:p>
          <a:p>
            <a:r>
              <a:rPr lang="ru-RU" dirty="0" smtClean="0"/>
              <a:t>входных напряжений</a:t>
            </a:r>
            <a:endParaRPr lang="ru-RU" dirty="0"/>
          </a:p>
        </p:txBody>
      </p:sp>
      <p:pic>
        <p:nvPicPr>
          <p:cNvPr id="24" name="Рисунок 23"/>
          <p:cNvPicPr/>
          <p:nvPr/>
        </p:nvPicPr>
        <p:blipFill>
          <a:blip r:embed="rId2"/>
          <a:srcRect l="26983" t="42448" r="50017" b="53880"/>
          <a:stretch>
            <a:fillRect/>
          </a:stretch>
        </p:blipFill>
        <p:spPr bwMode="auto">
          <a:xfrm>
            <a:off x="642910" y="5429264"/>
            <a:ext cx="400052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714348" y="6274378"/>
            <a:ext cx="3077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Коэффициент усиления, К=10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622383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3857620" y="6274378"/>
            <a:ext cx="1618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(Реальный ОУ)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285728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ОУ</a:t>
            </a:r>
            <a:r>
              <a:rPr lang="ru-RU" dirty="0" smtClean="0"/>
              <a:t> – это аналоговое электронное устройство с 2-мя входами и одним выходом, напряжение на котором пропорционально разности входных напряжений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9179" t="75136" r="50121" b="21498"/>
          <a:stretch>
            <a:fillRect/>
          </a:stretch>
        </p:blipFill>
        <p:spPr bwMode="auto">
          <a:xfrm>
            <a:off x="1142976" y="3000372"/>
            <a:ext cx="528641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61539" y="1000108"/>
            <a:ext cx="508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ОУ обладают большим входным сопротивлением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28238" t="62232" r="50749" b="31597"/>
          <a:stretch>
            <a:fillRect/>
          </a:stretch>
        </p:blipFill>
        <p:spPr bwMode="auto">
          <a:xfrm>
            <a:off x="1071538" y="1357298"/>
            <a:ext cx="557216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1538" y="2357430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Реальные ОУ не могут сформировать на выходе напряжение, больше по модулю, чем напряжение питания.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35716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92867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57158" y="235743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(3)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28596" y="364331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(4)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42976" y="3714752"/>
            <a:ext cx="401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График ОУ (проходная характеристика)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072066" y="3714752"/>
            <a:ext cx="1379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r>
              <a:rPr lang="ru-RU" dirty="0" err="1" smtClean="0"/>
              <a:t>вых=</a:t>
            </a:r>
            <a:r>
              <a:rPr lang="en-GB" dirty="0" smtClean="0"/>
              <a:t>f(U</a:t>
            </a:r>
            <a:r>
              <a:rPr lang="ru-RU" dirty="0" err="1" smtClean="0"/>
              <a:t>вх</a:t>
            </a:r>
            <a:r>
              <a:rPr lang="en-GB" dirty="0" smtClean="0"/>
              <a:t>)</a:t>
            </a:r>
            <a:endParaRPr lang="ru-RU" dirty="0"/>
          </a:p>
        </p:txBody>
      </p:sp>
      <p:pic>
        <p:nvPicPr>
          <p:cNvPr id="1026" name="Picture 2" descr="https://ok-t.ru/helpiksorg/baza5/120020416388.files/image0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14818"/>
            <a:ext cx="2871766" cy="242535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000496" y="5643578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(</a:t>
            </a:r>
            <a:r>
              <a:rPr lang="en-GB" sz="1400" dirty="0" smtClean="0"/>
              <a:t>U1-U2)</a:t>
            </a:r>
            <a:endParaRPr lang="ru-RU" sz="1400" dirty="0"/>
          </a:p>
        </p:txBody>
      </p:sp>
      <p:sp useBgFill="1">
        <p:nvSpPr>
          <p:cNvPr id="19" name="TextBox 18"/>
          <p:cNvSpPr txBox="1"/>
          <p:nvPr/>
        </p:nvSpPr>
        <p:spPr>
          <a:xfrm>
            <a:off x="1785918" y="4572008"/>
            <a:ext cx="74732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ru-RU" dirty="0" smtClean="0"/>
              <a:t>+</a:t>
            </a:r>
            <a:r>
              <a:rPr lang="en-GB" dirty="0" smtClean="0"/>
              <a:t>E</a:t>
            </a:r>
            <a:r>
              <a:rPr lang="ru-RU" dirty="0" smtClean="0"/>
              <a:t>пит</a:t>
            </a:r>
            <a:endParaRPr lang="ru-RU" dirty="0"/>
          </a:p>
        </p:txBody>
      </p:sp>
      <p:sp useBgFill="1">
        <p:nvSpPr>
          <p:cNvPr id="20" name="TextBox 19"/>
          <p:cNvSpPr txBox="1"/>
          <p:nvPr/>
        </p:nvSpPr>
        <p:spPr>
          <a:xfrm>
            <a:off x="2714612" y="6215082"/>
            <a:ext cx="702436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r>
              <a:rPr lang="en-GB" dirty="0" smtClean="0"/>
              <a:t>E</a:t>
            </a:r>
            <a:r>
              <a:rPr lang="ru-RU" dirty="0" smtClean="0"/>
              <a:t>пит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72066" y="4000504"/>
            <a:ext cx="3580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Кусочно-линейная характеристика</a:t>
            </a:r>
            <a:endParaRPr lang="ru-RU" dirty="0"/>
          </a:p>
        </p:txBody>
      </p:sp>
      <p:pic>
        <p:nvPicPr>
          <p:cNvPr id="22" name="Рисунок 21"/>
          <p:cNvPicPr/>
          <p:nvPr/>
        </p:nvPicPr>
        <p:blipFill>
          <a:blip r:embed="rId4"/>
          <a:srcRect l="41752" t="26131" r="47336" b="67550"/>
          <a:stretch>
            <a:fillRect/>
          </a:stretch>
        </p:blipFill>
        <p:spPr bwMode="auto">
          <a:xfrm>
            <a:off x="5643570" y="4357694"/>
            <a:ext cx="30003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1678761" y="603648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2607455" y="5250669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1430048" y="428625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857752" y="5500702"/>
            <a:ext cx="414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Напряжение на выходе ОУ не зависит от входных напряжений и ограничивается только </a:t>
            </a:r>
            <a:r>
              <a:rPr lang="ru-RU" dirty="0" err="1" smtClean="0"/>
              <a:t>Епит</a:t>
            </a:r>
            <a:r>
              <a:rPr lang="ru-RU" dirty="0" smtClean="0"/>
              <a:t> (АВ, СД)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500298" y="44291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714744" y="4429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000232" y="64886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142976" y="648866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(5)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357166"/>
            <a:ext cx="1635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Идеальный ОУ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40" y="857232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Идеальный ОУ </a:t>
            </a:r>
            <a:r>
              <a:rPr lang="ru-RU" dirty="0" smtClean="0"/>
              <a:t>– абстракция, которая позволяет нам выполнять расчеты в тех случаях, когда входные напряжения отличаются от нуля и когда внешнее сопротивление меньше, чем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33407" t="42790" r="63719" b="55295"/>
          <a:stretch>
            <a:fillRect/>
          </a:stretch>
        </p:blipFill>
        <p:spPr bwMode="auto">
          <a:xfrm>
            <a:off x="3571868" y="1500174"/>
            <a:ext cx="71438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071538" y="2000240"/>
            <a:ext cx="235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Если у реального ОУ 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33407" t="42790" r="64869" b="55295"/>
          <a:stretch>
            <a:fillRect/>
          </a:stretch>
        </p:blipFill>
        <p:spPr bwMode="auto">
          <a:xfrm>
            <a:off x="3786182" y="2000240"/>
            <a:ext cx="42862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428992" y="200024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К=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214810" y="1928802"/>
            <a:ext cx="3549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(большой), то для идеального ОУ, 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2"/>
          <a:srcRect l="44319" t="35897" r="53755" b="61805"/>
          <a:stretch>
            <a:fillRect/>
          </a:stretch>
        </p:blipFill>
        <p:spPr bwMode="auto">
          <a:xfrm>
            <a:off x="7643834" y="1928802"/>
            <a:ext cx="5715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098972" y="2500306"/>
            <a:ext cx="8004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Если сопротивление между контактами реального ОУ больше (1 МОм), то для</a:t>
            </a:r>
          </a:p>
          <a:p>
            <a:r>
              <a:rPr lang="ru-RU" dirty="0" smtClean="0"/>
              <a:t>Идеального ОУ </a:t>
            </a:r>
            <a:endParaRPr lang="ru-RU" dirty="0"/>
          </a:p>
        </p:txBody>
      </p:sp>
      <p:pic>
        <p:nvPicPr>
          <p:cNvPr id="16" name="Рисунок 15"/>
          <p:cNvPicPr/>
          <p:nvPr/>
        </p:nvPicPr>
        <p:blipFill>
          <a:blip r:embed="rId2"/>
          <a:srcRect l="46245" t="35897" r="50225" b="61805"/>
          <a:stretch>
            <a:fillRect/>
          </a:stretch>
        </p:blipFill>
        <p:spPr bwMode="auto">
          <a:xfrm>
            <a:off x="2714612" y="2786058"/>
            <a:ext cx="10715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85720" y="3286124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Например, если типичные сопротивления это кОм, то это намного меньше, чем Мом, таким образом в данном случае можно использовать понятие идеального операционного усилителя.</a:t>
            </a:r>
            <a:endParaRPr lang="ru-RU" dirty="0"/>
          </a:p>
        </p:txBody>
      </p:sp>
      <p:pic>
        <p:nvPicPr>
          <p:cNvPr id="19" name="Рисунок 18"/>
          <p:cNvPicPr/>
          <p:nvPr/>
        </p:nvPicPr>
        <p:blipFill>
          <a:blip r:embed="rId2"/>
          <a:srcRect l="30839" t="47960" r="47015" b="40551"/>
          <a:stretch>
            <a:fillRect/>
          </a:stretch>
        </p:blipFill>
        <p:spPr bwMode="auto">
          <a:xfrm>
            <a:off x="285720" y="4214818"/>
            <a:ext cx="514353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500726" y="4452002"/>
            <a:ext cx="35004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Функция сигнатуры =-1 при «-» значениях аргумента;</a:t>
            </a:r>
          </a:p>
          <a:p>
            <a:pPr algn="just"/>
            <a:r>
              <a:rPr lang="ru-RU" dirty="0" smtClean="0"/>
              <a:t>«0» - при нулевых значениях аргумента и «+1» при «+» значении аргумента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2852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Таким образом выходная характеристика идеального ОУ – это функция сигнатуры в зависимости от разности  входных напряжений.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30317" t="69819" r="60969" b="20185"/>
          <a:stretch>
            <a:fillRect/>
          </a:stretch>
        </p:blipFill>
        <p:spPr bwMode="auto">
          <a:xfrm>
            <a:off x="357158" y="3286124"/>
            <a:ext cx="221457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143372" y="928670"/>
            <a:ext cx="140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Компаратор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1285860"/>
            <a:ext cx="85011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Аналоговый </a:t>
            </a:r>
            <a:r>
              <a:rPr lang="ru-RU" b="1" dirty="0" smtClean="0"/>
              <a:t>компаратор</a:t>
            </a:r>
            <a:r>
              <a:rPr lang="ru-RU" dirty="0" smtClean="0"/>
              <a:t> – электронное устройство, имеющее 2 входа и 1 выход, напряжение на котором принимает одно из 2-х значений в зависимости от разности входных напряжений.</a:t>
            </a:r>
          </a:p>
          <a:p>
            <a:r>
              <a:rPr lang="ru-RU" dirty="0" smtClean="0"/>
              <a:t>Если </a:t>
            </a:r>
            <a:r>
              <a:rPr lang="en-GB" dirty="0" smtClean="0"/>
              <a:t>U1&gt;U2,</a:t>
            </a:r>
            <a:r>
              <a:rPr lang="ru-RU" dirty="0" smtClean="0"/>
              <a:t> на выходе получаем «+1»</a:t>
            </a:r>
          </a:p>
          <a:p>
            <a:r>
              <a:rPr lang="ru-RU" dirty="0" smtClean="0"/>
              <a:t>          </a:t>
            </a:r>
            <a:r>
              <a:rPr lang="en-GB" dirty="0" smtClean="0"/>
              <a:t>U1&lt;U2</a:t>
            </a:r>
            <a:r>
              <a:rPr lang="ru-RU" dirty="0" smtClean="0"/>
              <a:t>, на выходе получаем «-1»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39287" t="69050" r="54306" b="19801"/>
          <a:stretch>
            <a:fillRect/>
          </a:stretch>
        </p:blipFill>
        <p:spPr bwMode="auto">
          <a:xfrm>
            <a:off x="2857488" y="3286124"/>
            <a:ext cx="214314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5720" y="2928934"/>
            <a:ext cx="229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Обозначение в схеме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3504" y="3143248"/>
            <a:ext cx="3714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разница входных напряжений составляет величины, порядка десятых долей </a:t>
            </a:r>
            <a:r>
              <a:rPr lang="ru-RU" dirty="0" err="1" smtClean="0"/>
              <a:t>милиВольт</a:t>
            </a:r>
            <a:r>
              <a:rPr lang="ru-RU" dirty="0" smtClean="0"/>
              <a:t>, то очевидно, что за счет масштаба, выходная характеристика реального ОУ приближается к идеальной характеристике.</a:t>
            </a:r>
          </a:p>
          <a:p>
            <a:r>
              <a:rPr lang="ru-RU" dirty="0" smtClean="0"/>
              <a:t>Т.о. реальный ОУ ведет себя как компаратор, реализует функцию сигнатуры.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214290"/>
            <a:ext cx="7354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Инвертор на операционном усилителе</a:t>
            </a:r>
          </a:p>
          <a:p>
            <a:pPr algn="just"/>
            <a:r>
              <a:rPr lang="ru-RU" dirty="0" smtClean="0"/>
              <a:t>Рассмотрим электронную схему, которая реализует операцию инверсии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9403" t="24629" r="51244" b="57597"/>
          <a:stretch>
            <a:fillRect/>
          </a:stretch>
        </p:blipFill>
        <p:spPr bwMode="auto">
          <a:xfrm>
            <a:off x="428596" y="2143116"/>
            <a:ext cx="592935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857232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Аналоговый инвертор </a:t>
            </a:r>
            <a:r>
              <a:rPr lang="ru-RU" dirty="0" smtClean="0"/>
              <a:t>– электронное устройство, имеющее один вход и один выход, напряжение на котором повторяет напряжение входа и обратно ему по знаку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1785926"/>
            <a:ext cx="2318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Рассмотрим схему ОУ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29403" t="53700" r="61828" b="42530"/>
          <a:stretch>
            <a:fillRect/>
          </a:stretch>
        </p:blipFill>
        <p:spPr bwMode="auto">
          <a:xfrm>
            <a:off x="6786578" y="2214554"/>
            <a:ext cx="207170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388" y="1857364"/>
            <a:ext cx="25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Основное уравнение ОУ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557214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Данная схема реализует операцию инверсии. Операция инверсии на математическом языке имеет следующий вид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/>
          <a:srcRect l="39795" t="56579" r="54792" b="39903"/>
          <a:stretch>
            <a:fillRect/>
          </a:stretch>
        </p:blipFill>
        <p:spPr bwMode="auto">
          <a:xfrm>
            <a:off x="5143504" y="5929330"/>
            <a:ext cx="142876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29613" t="61117" r="45850" b="23314"/>
          <a:stretch>
            <a:fillRect/>
          </a:stretch>
        </p:blipFill>
        <p:spPr bwMode="auto">
          <a:xfrm>
            <a:off x="500034" y="2357430"/>
            <a:ext cx="692948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5187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 мы докажем, что наш ОУ реализует функцию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39795" t="56579" r="54792" b="39903"/>
          <a:stretch>
            <a:fillRect/>
          </a:stretch>
        </p:blipFill>
        <p:spPr bwMode="auto">
          <a:xfrm>
            <a:off x="5357818" y="285728"/>
            <a:ext cx="142876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16" y="357166"/>
            <a:ext cx="2329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, то ОУ будем считать</a:t>
            </a:r>
            <a:r>
              <a:rPr lang="ru-RU" b="1" dirty="0" smtClean="0"/>
              <a:t> </a:t>
            </a:r>
          </a:p>
          <a:p>
            <a:r>
              <a:rPr lang="ru-RU" b="1" dirty="0" err="1" smtClean="0"/>
              <a:t>инвентором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1142984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Инвентор</a:t>
            </a:r>
            <a:r>
              <a:rPr lang="ru-RU" b="1" dirty="0" smtClean="0"/>
              <a:t> </a:t>
            </a:r>
            <a:r>
              <a:rPr lang="ru-RU" dirty="0" smtClean="0"/>
              <a:t>– устройство, которое изменяет знак входного напряжения.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29403" t="53700" r="61828" b="42530"/>
          <a:stretch>
            <a:fillRect/>
          </a:stretch>
        </p:blipFill>
        <p:spPr bwMode="auto">
          <a:xfrm>
            <a:off x="500034" y="1643050"/>
            <a:ext cx="207170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98522" y="2928934"/>
            <a:ext cx="1745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r>
              <a:rPr lang="ru-RU" dirty="0" err="1" smtClean="0"/>
              <a:t>вых</a:t>
            </a:r>
            <a:r>
              <a:rPr lang="ru-RU" dirty="0" smtClean="0"/>
              <a:t> – десятки,</a:t>
            </a:r>
          </a:p>
          <a:p>
            <a:r>
              <a:rPr lang="ru-RU" dirty="0" smtClean="0"/>
              <a:t> единицы вольт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29613" t="76686" r="45850" b="19527"/>
          <a:stretch>
            <a:fillRect/>
          </a:stretch>
        </p:blipFill>
        <p:spPr bwMode="auto">
          <a:xfrm>
            <a:off x="571472" y="5500702"/>
            <a:ext cx="692948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00034" y="5143512"/>
            <a:ext cx="2853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</a:t>
            </a:r>
            <a:r>
              <a:rPr lang="ru-RU" dirty="0" err="1" smtClean="0"/>
              <a:t>з</a:t>
            </a:r>
            <a:r>
              <a:rPr lang="ru-RU" dirty="0" smtClean="0"/>
              <a:t>. Кирхгофа для т.В: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57158" y="6000768"/>
            <a:ext cx="10957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Ток, </a:t>
            </a:r>
          </a:p>
          <a:p>
            <a:r>
              <a:rPr lang="ru-RU" sz="1400" dirty="0" smtClean="0"/>
              <a:t>втекающий </a:t>
            </a:r>
          </a:p>
          <a:p>
            <a:r>
              <a:rPr lang="ru-RU" sz="1400" dirty="0" smtClean="0"/>
              <a:t>в т.В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357290" y="6072206"/>
            <a:ext cx="1258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/>
              <a:t>Внутр</a:t>
            </a:r>
            <a:r>
              <a:rPr lang="ru-RU" sz="1400" dirty="0" smtClean="0"/>
              <a:t>. Ток, </a:t>
            </a:r>
          </a:p>
          <a:p>
            <a:r>
              <a:rPr lang="ru-RU" sz="1400" dirty="0" err="1" smtClean="0"/>
              <a:t>текущи</a:t>
            </a:r>
            <a:r>
              <a:rPr lang="ru-RU" sz="1400" dirty="0" smtClean="0"/>
              <a:t> ч/</a:t>
            </a:r>
            <a:r>
              <a:rPr lang="ru-RU" sz="1400" dirty="0" err="1" smtClean="0"/>
              <a:t>з</a:t>
            </a:r>
            <a:r>
              <a:rPr lang="ru-RU" sz="1400" dirty="0" smtClean="0"/>
              <a:t> ОУ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571736" y="6072206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Ток выхода,</a:t>
            </a:r>
          </a:p>
          <a:p>
            <a:r>
              <a:rPr lang="ru-RU" sz="1400" dirty="0" smtClean="0"/>
              <a:t> текущий ч/</a:t>
            </a:r>
            <a:r>
              <a:rPr lang="ru-RU" sz="1400" dirty="0" err="1" smtClean="0"/>
              <a:t>з</a:t>
            </a:r>
            <a:r>
              <a:rPr lang="ru-RU" sz="1400" dirty="0" smtClean="0"/>
              <a:t> ОС</a:t>
            </a:r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31035" t="30839" r="51814" b="53404"/>
          <a:stretch>
            <a:fillRect/>
          </a:stretch>
        </p:blipFill>
        <p:spPr bwMode="auto">
          <a:xfrm>
            <a:off x="428596" y="3500438"/>
            <a:ext cx="550072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06" y="214290"/>
            <a:ext cx="4890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Входной ток в цепочке ОС создает напряжение: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32623" t="17332" r="51179" b="78728"/>
          <a:stretch>
            <a:fillRect/>
          </a:stretch>
        </p:blipFill>
        <p:spPr bwMode="auto">
          <a:xfrm>
            <a:off x="4929190" y="142852"/>
            <a:ext cx="414337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2844" y="928670"/>
            <a:ext cx="611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Т.е. в цепочке ОС напряжение равно входному напряжению.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31988" t="21834" r="48638" b="74789"/>
          <a:stretch>
            <a:fillRect/>
          </a:stretch>
        </p:blipFill>
        <p:spPr bwMode="auto">
          <a:xfrm>
            <a:off x="214282" y="1357298"/>
            <a:ext cx="585791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43372" y="2143116"/>
            <a:ext cx="1881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Падение напряжения </a:t>
            </a:r>
          </a:p>
          <a:p>
            <a:pPr algn="ctr"/>
            <a:r>
              <a:rPr lang="ru-RU" sz="1400" dirty="0" smtClean="0"/>
              <a:t>в цепочке ОС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7158" y="2928934"/>
            <a:ext cx="3652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Вывели наше основное уравнение: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/>
          <a:srcRect l="37387" t="25211" r="57214" b="70850"/>
          <a:stretch>
            <a:fillRect/>
          </a:stretch>
        </p:blipFill>
        <p:spPr bwMode="auto">
          <a:xfrm>
            <a:off x="4000496" y="2857496"/>
            <a:ext cx="121444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286380" y="2857496"/>
            <a:ext cx="3246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Уравнение имеет инвертор</a:t>
            </a:r>
          </a:p>
          <a:p>
            <a:r>
              <a:rPr lang="ru-RU" dirty="0" smtClean="0"/>
              <a:t>с заданной  степенью точности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925811" y="5783065"/>
            <a:ext cx="3218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ОУ работает как инвертор, т.е. </a:t>
            </a:r>
          </a:p>
          <a:p>
            <a:r>
              <a:rPr lang="ru-RU" dirty="0" smtClean="0"/>
              <a:t>переворачивает знак </a:t>
            </a:r>
            <a:r>
              <a:rPr lang="en-GB" dirty="0" smtClean="0"/>
              <a:t>U</a:t>
            </a:r>
            <a:r>
              <a:rPr lang="ru-RU" dirty="0" err="1" smtClean="0"/>
              <a:t>вых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512</Words>
  <PresentationFormat>Экран (4:3)</PresentationFormat>
  <Paragraphs>85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20</cp:revision>
  <dcterms:created xsi:type="dcterms:W3CDTF">2020-03-12T12:06:00Z</dcterms:created>
  <dcterms:modified xsi:type="dcterms:W3CDTF">2020-11-18T08:21:17Z</dcterms:modified>
</cp:coreProperties>
</file>